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4435"/>
  </p:normalViewPr>
  <p:slideViewPr>
    <p:cSldViewPr snapToGrid="0">
      <p:cViewPr varScale="1">
        <p:scale>
          <a:sx n="119" d="100"/>
          <a:sy n="119" d="100"/>
        </p:scale>
        <p:origin x="14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a47d713f0d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발표</a:t>
            </a:r>
            <a:r>
              <a:rPr lang="ko-KR" altLang="en-US" dirty="0"/>
              <a:t> 시작하겠습니다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27" name="Google Shape;127;g1a47d713f0d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47d713f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상대방과 룸메이트를 하고 싶다면 상대방에게 신청 메시지를 보낼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동영상 재생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신청 메시지를 보내면 신청 받은 유저가 로그인 시에 룸메이트 신청이 있다는 알림이 오게 됩니다</a:t>
            </a:r>
            <a:r>
              <a:rPr lang="en-US" altLang="ko-KR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신청 메시지를 수락하게 되면 제 </a:t>
            </a:r>
            <a:r>
              <a:rPr lang="en-US" altLang="ko-KR" dirty="0"/>
              <a:t>3</a:t>
            </a:r>
            <a:r>
              <a:rPr lang="ko-KR" altLang="en-US" dirty="0"/>
              <a:t>자의 검색에서 두 유저의 프로필은 검색되지 않게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9" name="Google Shape;269;g1a47d713f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a47d713f0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저희는</a:t>
            </a:r>
            <a:r>
              <a:rPr lang="ko-KR" altLang="en-US" dirty="0"/>
              <a:t> </a:t>
            </a:r>
            <a:r>
              <a:rPr lang="ko" dirty="0"/>
              <a:t>C#, WPF 프레임워크</a:t>
            </a:r>
            <a:r>
              <a:rPr lang="ko" altLang="en-US" dirty="0"/>
              <a:t>를</a:t>
            </a:r>
            <a:r>
              <a:rPr lang="ko-KR" altLang="en-US" dirty="0"/>
              <a:t> 사용해서 개발했고</a:t>
            </a:r>
            <a:r>
              <a:rPr lang="en-US" altLang="ko-KR" dirty="0"/>
              <a:t>,</a:t>
            </a:r>
            <a:r>
              <a:rPr lang="ko" dirty="0"/>
              <a:t> 데이터베이스로 MS SQL을 사용했습니다.</a:t>
            </a:r>
            <a:endParaRPr dirty="0"/>
          </a:p>
        </p:txBody>
      </p:sp>
      <p:sp>
        <p:nvSpPr>
          <p:cNvPr id="281" name="Google Shape;281;g1a47d713f0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a47d713f0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키 아이디어를 간단하게 말씀드리겠습니다</a:t>
            </a:r>
            <a:r>
              <a:rPr lang="en-US" altLang="ko-KR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회원가입</a:t>
            </a:r>
            <a:r>
              <a:rPr lang="ko-KR" altLang="en-US" dirty="0"/>
              <a:t> 시</a:t>
            </a:r>
            <a:r>
              <a:rPr lang="en-US" altLang="ko-KR" dirty="0"/>
              <a:t>,</a:t>
            </a:r>
            <a:r>
              <a:rPr lang="ko-KR" altLang="en-US" dirty="0"/>
              <a:t> 로그인 시</a:t>
            </a:r>
            <a:r>
              <a:rPr lang="en-US" altLang="ko-KR" dirty="0"/>
              <a:t>,</a:t>
            </a:r>
            <a:r>
              <a:rPr lang="ko-KR" altLang="en-US" dirty="0"/>
              <a:t> 프로필 작성 또는 수정 시 </a:t>
            </a:r>
            <a:r>
              <a:rPr lang="en-US" altLang="ko-KR" dirty="0"/>
              <a:t>DB</a:t>
            </a:r>
            <a:r>
              <a:rPr lang="ko-KR" altLang="en-US" dirty="0" err="1"/>
              <a:t>를</a:t>
            </a:r>
            <a:r>
              <a:rPr lang="ko-KR" altLang="en-US" dirty="0"/>
              <a:t> 업데이트 하도록 구현했습니다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96" name="Google Shape;296;g1a47d713f0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47d713f0d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검색</a:t>
            </a:r>
            <a:r>
              <a:rPr lang="ko-KR" altLang="en-US" dirty="0"/>
              <a:t> 시에는 </a:t>
            </a:r>
            <a:r>
              <a:rPr lang="ko" dirty="0"/>
              <a:t>체크박스를 체크</a:t>
            </a:r>
            <a:r>
              <a:rPr lang="ko" altLang="en-US" dirty="0"/>
              <a:t>하거나</a:t>
            </a:r>
            <a:r>
              <a:rPr lang="ko" dirty="0"/>
              <a:t>,</a:t>
            </a:r>
            <a:r>
              <a:rPr lang="ko" altLang="en-US" dirty="0"/>
              <a:t> </a:t>
            </a:r>
            <a:r>
              <a:rPr lang="ko" dirty="0"/>
              <a:t>이름이나 학번 등의 문자열을 입력한 후 검색버튼을 클릭했을 </a:t>
            </a:r>
            <a:r>
              <a:rPr lang="ko" altLang="en-US" dirty="0"/>
              <a:t>때마다</a:t>
            </a:r>
            <a:r>
              <a:rPr lang="ko" dirty="0"/>
              <a:t> 업데이트된 쿼리로 재탐색하여 탐색된 프로필들을 나열해</a:t>
            </a:r>
            <a:r>
              <a:rPr lang="ko" altLang="en-US" dirty="0"/>
              <a:t>주도록</a:t>
            </a:r>
            <a:r>
              <a:rPr lang="ko-KR" altLang="en-US" dirty="0"/>
              <a:t> 구현했</a:t>
            </a:r>
            <a:r>
              <a:rPr lang="ko" altLang="en-US" dirty="0"/>
              <a:t>습</a:t>
            </a:r>
            <a:r>
              <a:rPr lang="ko" dirty="0"/>
              <a:t>니다.</a:t>
            </a:r>
            <a:endParaRPr dirty="0"/>
          </a:p>
        </p:txBody>
      </p:sp>
      <p:sp>
        <p:nvSpPr>
          <p:cNvPr id="308" name="Google Shape;308;g1a47d713f0d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a47d713f0d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채팅 버튼 클릭 시</a:t>
            </a:r>
            <a:r>
              <a:rPr lang="ko" altLang="en-US" dirty="0"/>
              <a:t> </a:t>
            </a:r>
            <a:r>
              <a:rPr lang="ko" dirty="0"/>
              <a:t>요청한 상대 </a:t>
            </a:r>
            <a:r>
              <a:rPr lang="ko" altLang="en-US" dirty="0"/>
              <a:t>유저가</a:t>
            </a:r>
            <a:r>
              <a:rPr lang="ko" dirty="0"/>
              <a:t> 서버에 접속해있다면 서버에서 </a:t>
            </a:r>
            <a:r>
              <a:rPr lang="ko" altLang="en-US" dirty="0"/>
              <a:t>통신</a:t>
            </a:r>
            <a:r>
              <a:rPr lang="ko" dirty="0"/>
              <a:t>을 위한 쓰레드</a:t>
            </a:r>
            <a:r>
              <a:rPr lang="ko" altLang="en-US" dirty="0"/>
              <a:t>를</a:t>
            </a:r>
            <a:r>
              <a:rPr lang="ko" dirty="0"/>
              <a:t> 할당해</a:t>
            </a:r>
            <a:r>
              <a:rPr lang="ko" altLang="en-US" dirty="0"/>
              <a:t>주도록</a:t>
            </a:r>
            <a:r>
              <a:rPr lang="ko-KR" altLang="en-US" dirty="0"/>
              <a:t> </a:t>
            </a:r>
            <a:r>
              <a:rPr lang="ko-KR" altLang="en-US" dirty="0" err="1"/>
              <a:t>구현했습</a:t>
            </a:r>
            <a:r>
              <a:rPr lang="ko" dirty="0"/>
              <a:t>니다.</a:t>
            </a:r>
            <a:endParaRPr dirty="0"/>
          </a:p>
        </p:txBody>
      </p:sp>
      <p:sp>
        <p:nvSpPr>
          <p:cNvPr id="320" name="Google Shape;320;g1a47d713f0d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a47d713f0d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한계와 극복 방안입니다.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먼저 채팅 시도 시에 양쪽의 클라이언트가 모두 </a:t>
            </a:r>
            <a:r>
              <a:rPr lang="ko" altLang="en-US" dirty="0"/>
              <a:t>서버에</a:t>
            </a:r>
            <a:r>
              <a:rPr lang="ko-KR" altLang="en-US" dirty="0"/>
              <a:t> 접속해 있어야</a:t>
            </a:r>
            <a:r>
              <a:rPr lang="ko" dirty="0"/>
              <a:t> 채팅할 수 있다는 단점이 있습니다. </a:t>
            </a:r>
            <a:r>
              <a:rPr lang="ko" altLang="en-US" dirty="0"/>
              <a:t>상대</a:t>
            </a:r>
            <a:r>
              <a:rPr lang="ko-KR" altLang="en-US" dirty="0"/>
              <a:t> 클라이언트가 </a:t>
            </a:r>
            <a:r>
              <a:rPr lang="ko" dirty="0"/>
              <a:t>오프라인이어도 </a:t>
            </a:r>
            <a:r>
              <a:rPr lang="ko" altLang="en-US" dirty="0"/>
              <a:t>동작하도록</a:t>
            </a:r>
            <a:r>
              <a:rPr lang="ko-KR" altLang="en-US" dirty="0"/>
              <a:t> </a:t>
            </a:r>
            <a:r>
              <a:rPr lang="ko" dirty="0"/>
              <a:t>채팅 로그를 저장해놓았다가 로드할 수 있는 기능을 구현해야할 필요가 있습니다.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채팅창, 프로필 창에서 </a:t>
            </a:r>
            <a:r>
              <a:rPr lang="ko" altLang="en-US" dirty="0"/>
              <a:t>좀</a:t>
            </a:r>
            <a:r>
              <a:rPr lang="ko-KR" altLang="en-US" dirty="0"/>
              <a:t> 더 </a:t>
            </a:r>
            <a:r>
              <a:rPr lang="ko" altLang="en-US" dirty="0"/>
              <a:t>사용자</a:t>
            </a:r>
            <a:r>
              <a:rPr lang="ko-KR" altLang="en-US" dirty="0"/>
              <a:t> 친화적인</a:t>
            </a:r>
            <a:r>
              <a:rPr lang="ko" dirty="0"/>
              <a:t> UI를 제공하지 못했다는 점에서 아쉬움이 있습니다. 좀 더 사용자 친화적인 </a:t>
            </a:r>
            <a:r>
              <a:rPr lang="en-US" altLang="ko" dirty="0"/>
              <a:t>UI</a:t>
            </a:r>
            <a:r>
              <a:rPr lang="ko" dirty="0"/>
              <a:t>을 </a:t>
            </a:r>
            <a:r>
              <a:rPr lang="ko" altLang="en-US" dirty="0"/>
              <a:t>어떻</a:t>
            </a:r>
            <a:r>
              <a:rPr lang="ko" dirty="0"/>
              <a:t>게 제공할 수 있</a:t>
            </a:r>
            <a:r>
              <a:rPr lang="ko-KR" altLang="en-US" dirty="0"/>
              <a:t>을</a:t>
            </a:r>
            <a:r>
              <a:rPr lang="ko" dirty="0"/>
              <a:t>지 고민해보아야할 필요가 있습니다.</a:t>
            </a:r>
            <a:endParaRPr dirty="0"/>
          </a:p>
        </p:txBody>
      </p:sp>
      <p:sp>
        <p:nvSpPr>
          <p:cNvPr id="332" name="Google Shape;332;g1a47d713f0d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a47d713f0d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발전 방향입니다. 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이전</a:t>
            </a:r>
            <a:r>
              <a:rPr lang="ko-KR" altLang="en-US" dirty="0"/>
              <a:t> 학기 프로필 추가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" dirty="0"/>
              <a:t>매칭 이후 다시 취소할 수 있</a:t>
            </a:r>
            <a:r>
              <a:rPr lang="ko" altLang="en-US" dirty="0"/>
              <a:t>는</a:t>
            </a:r>
            <a:r>
              <a:rPr lang="ko" dirty="0"/>
              <a:t> 등 디테일한 구현이 있으면 더 원활한 서비스가 가능할 것이라고 생각합니다.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현재 우리 학교의 상황만을 고려하여 만들어진 프로그램이지만, 다른 학교에도 적용할 수 있도록 확장하면 더 많은 학생들이 편리하게 이용할 수 있을 것 같습니다.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매칭된 클라이언트들을 관리하는 적절한 데이터를 가지고 있으면 DB관리 차원에서 더 편리할 것</a:t>
            </a:r>
            <a:r>
              <a:rPr lang="ko" altLang="en-US" dirty="0"/>
              <a:t>이라고</a:t>
            </a:r>
            <a:r>
              <a:rPr lang="ko-KR" altLang="en-US" dirty="0"/>
              <a:t> 생각</a:t>
            </a:r>
            <a:r>
              <a:rPr lang="ko" altLang="en-US" dirty="0"/>
              <a:t>합</a:t>
            </a:r>
            <a:r>
              <a:rPr lang="ko" dirty="0"/>
              <a:t>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이상</a:t>
            </a:r>
            <a:r>
              <a:rPr lang="ko" altLang="en-US" dirty="0"/>
              <a:t>으로</a:t>
            </a:r>
            <a:r>
              <a:rPr lang="ko-KR" altLang="en-US" dirty="0"/>
              <a:t> 발표 </a:t>
            </a:r>
            <a:r>
              <a:rPr lang="ko-KR" altLang="en-US" dirty="0" err="1"/>
              <a:t>마치겠습</a:t>
            </a:r>
            <a:r>
              <a:rPr lang="ko" dirty="0"/>
              <a:t>니다.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감사합니다</a:t>
            </a:r>
            <a:r>
              <a:rPr lang="en-US" altLang="ko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344" name="Google Shape;344;g1a47d713f0d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a47d713f0d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dk1"/>
                </a:solidFill>
              </a:rPr>
              <a:t>저희가 만든 프로그램은 기숙사 입주를 희망하는 학생들이 본인과 잘 맞을 것 같은 유형의 룸메이트를 찾는데 도움을 주는 프로그램입니다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lang="en-US" altLang="ko" dirty="0">
              <a:solidFill>
                <a:schemeClr val="dk1"/>
              </a:solidFill>
            </a:endParaRPr>
          </a:p>
        </p:txBody>
      </p:sp>
      <p:sp>
        <p:nvSpPr>
          <p:cNvPr id="165" name="Google Shape;165;g1a47d713f0d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47d713f0d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그리하여 이러한 프로그램을 왜 만들게 되었는지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프로그램이 어떻게 동작하는지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사용된 키 아이디어가 무엇인지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어떤 한계를 가지고 어떻게 발전시킬 것인지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순으로 발표를 진행하겠습니다</a:t>
            </a:r>
            <a:r>
              <a:rPr lang="en-US" altLang="ko-KR" dirty="0"/>
              <a:t>.</a:t>
            </a:r>
            <a:endParaRPr lang="en-US" altLang="ko" dirty="0"/>
          </a:p>
        </p:txBody>
      </p:sp>
      <p:sp>
        <p:nvSpPr>
          <p:cNvPr id="177" name="Google Shape;177;g1a47d713f0d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47d713f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저희 팀원</a:t>
            </a:r>
            <a:r>
              <a:rPr lang="ko" altLang="en-US" dirty="0"/>
              <a:t> </a:t>
            </a:r>
            <a:r>
              <a:rPr lang="ko" dirty="0"/>
              <a:t>중 무작위로 선정된 룸메이트와의 생활에서 갈등을 </a:t>
            </a:r>
            <a:r>
              <a:rPr lang="ko" altLang="en-US" dirty="0"/>
              <a:t>겪었던</a:t>
            </a:r>
            <a:r>
              <a:rPr lang="ko-KR" altLang="en-US" dirty="0"/>
              <a:t> 경험이 있는 학생이 있습니다</a:t>
            </a:r>
            <a:r>
              <a:rPr lang="en-US" altLang="ko-KR" dirty="0"/>
              <a:t>.</a:t>
            </a:r>
            <a:r>
              <a:rPr lang="ko" dirty="0"/>
              <a:t> 다른</a:t>
            </a:r>
            <a:r>
              <a:rPr lang="ko" altLang="en-US" dirty="0"/>
              <a:t> </a:t>
            </a:r>
            <a:r>
              <a:rPr lang="ko" dirty="0"/>
              <a:t>학생들도</a:t>
            </a:r>
            <a:r>
              <a:rPr lang="ko" altLang="en-US" dirty="0"/>
              <a:t> 이와</a:t>
            </a:r>
            <a:r>
              <a:rPr lang="ko" dirty="0"/>
              <a:t> 비슷한 고민이 있을</a:t>
            </a:r>
            <a:r>
              <a:rPr lang="ko" altLang="en-US" dirty="0"/>
              <a:t> </a:t>
            </a:r>
            <a:r>
              <a:rPr lang="ko" dirty="0"/>
              <a:t>것이라고 생각</a:t>
            </a:r>
            <a:r>
              <a:rPr lang="ko" altLang="en-US" dirty="0"/>
              <a:t>하여</a:t>
            </a:r>
            <a:r>
              <a:rPr lang="ko" dirty="0"/>
              <a:t> 갈등을 최소화 할 수 있도록 돕는 프로그램을 </a:t>
            </a:r>
            <a:r>
              <a:rPr lang="ko" altLang="en-US" dirty="0"/>
              <a:t>만들게</a:t>
            </a:r>
            <a:r>
              <a:rPr lang="ko-KR" altLang="en-US" dirty="0"/>
              <a:t> 되었습니다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우선</a:t>
            </a:r>
            <a:r>
              <a:rPr lang="ko-KR" altLang="en-US" dirty="0"/>
              <a:t> </a:t>
            </a:r>
            <a:r>
              <a:rPr lang="ko" dirty="0"/>
              <a:t>기존 룸메이트 선정방식은 필터링</a:t>
            </a:r>
            <a:r>
              <a:rPr lang="ko" altLang="en-US" dirty="0"/>
              <a:t> </a:t>
            </a:r>
            <a:r>
              <a:rPr lang="ko" dirty="0"/>
              <a:t>조건</a:t>
            </a:r>
            <a:r>
              <a:rPr lang="ko" altLang="en-US" dirty="0"/>
              <a:t>이</a:t>
            </a:r>
            <a:r>
              <a:rPr lang="ko" dirty="0"/>
              <a:t> 부실</a:t>
            </a:r>
            <a:r>
              <a:rPr lang="ko" altLang="en-US" dirty="0"/>
              <a:t>합니다</a:t>
            </a:r>
            <a:r>
              <a:rPr lang="en-US" altLang="ko" dirty="0"/>
              <a:t>.</a:t>
            </a:r>
            <a:r>
              <a:rPr lang="ko-KR" altLang="en-US" dirty="0"/>
              <a:t> 흡연과 </a:t>
            </a:r>
            <a:r>
              <a:rPr lang="ko-KR" altLang="en-US" dirty="0" err="1"/>
              <a:t>코골이</a:t>
            </a:r>
            <a:r>
              <a:rPr lang="ko-KR" altLang="en-US" dirty="0"/>
              <a:t> 유무</a:t>
            </a:r>
            <a:r>
              <a:rPr lang="en-US" altLang="ko-KR" dirty="0"/>
              <a:t>,</a:t>
            </a:r>
            <a:r>
              <a:rPr lang="ko-KR" altLang="en-US" dirty="0"/>
              <a:t> 주간형 생활을 하는지</a:t>
            </a:r>
            <a:r>
              <a:rPr lang="en-US" altLang="ko-KR" dirty="0"/>
              <a:t>,</a:t>
            </a:r>
            <a:r>
              <a:rPr lang="ko-KR" altLang="en-US" dirty="0"/>
              <a:t> 야간형 생활을 하는지 정도만 입력을 하면 신청이 끝나서 잘 맞는 </a:t>
            </a:r>
            <a:r>
              <a:rPr lang="ko" altLang="en-US" dirty="0"/>
              <a:t>룸메이트</a:t>
            </a:r>
            <a:r>
              <a:rPr lang="ko-KR" altLang="en-US" dirty="0"/>
              <a:t> 선정의 확률이 낮습니다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/>
              <a:t>또한</a:t>
            </a:r>
            <a:r>
              <a:rPr lang="ko-KR" altLang="en-US" dirty="0"/>
              <a:t> </a:t>
            </a:r>
            <a:r>
              <a:rPr lang="ko" dirty="0"/>
              <a:t>룸메이트를 찾을 수 있는 적절한 커뮤니티가 활성화 되어있지 않기 때문에 이런 문제점</a:t>
            </a:r>
            <a:r>
              <a:rPr lang="ko" altLang="en-US" dirty="0"/>
              <a:t>들</a:t>
            </a:r>
            <a:r>
              <a:rPr lang="ko" dirty="0"/>
              <a:t>을 해결하기 위해 개발했습니다.</a:t>
            </a:r>
            <a:endParaRPr dirty="0"/>
          </a:p>
        </p:txBody>
      </p:sp>
      <p:sp>
        <p:nvSpPr>
          <p:cNvPr id="189" name="Google Shape;189;g1a47d713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47d713f0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방금 적절한 커뮤니티가 활성화 되어 있지 않다고 말씀드렸는데요</a:t>
            </a:r>
            <a:r>
              <a:rPr lang="en-US" altLang="ko-KR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유사 서비스로는</a:t>
            </a:r>
            <a:r>
              <a:rPr lang="ko" altLang="en-US" dirty="0"/>
              <a:t> </a:t>
            </a:r>
            <a:r>
              <a:rPr lang="ko" dirty="0"/>
              <a:t>에브리타임이 있</a:t>
            </a:r>
            <a:r>
              <a:rPr lang="ko" altLang="en-US" dirty="0"/>
              <a:t>습니</a:t>
            </a:r>
            <a:r>
              <a:rPr lang="ko-KR" altLang="en-US" dirty="0"/>
              <a:t>다만 </a:t>
            </a:r>
            <a:r>
              <a:rPr lang="ko-KR" altLang="en-US" dirty="0" err="1"/>
              <a:t>에브리타임은</a:t>
            </a:r>
            <a:r>
              <a:rPr lang="ko-KR" altLang="en-US" dirty="0"/>
              <a:t> </a:t>
            </a:r>
            <a:r>
              <a:rPr lang="ko" dirty="0"/>
              <a:t>학교생활 커뮤니티의 역할만 </a:t>
            </a:r>
            <a:r>
              <a:rPr lang="ko" altLang="en-US" dirty="0"/>
              <a:t>제공</a:t>
            </a:r>
            <a:r>
              <a:rPr lang="ko" dirty="0"/>
              <a:t>할 뿐 룸메이트를 구하기</a:t>
            </a:r>
            <a:r>
              <a:rPr lang="ko" altLang="en-US" dirty="0"/>
              <a:t> </a:t>
            </a:r>
            <a:r>
              <a:rPr lang="ko" dirty="0"/>
              <a:t>위한 </a:t>
            </a:r>
            <a:r>
              <a:rPr lang="ko" altLang="en-US" dirty="0"/>
              <a:t>필터링</a:t>
            </a:r>
            <a:r>
              <a:rPr lang="ko-KR" altLang="en-US" dirty="0"/>
              <a:t> 등의 </a:t>
            </a:r>
            <a:r>
              <a:rPr lang="ko" dirty="0"/>
              <a:t>특별한 기능을 제공하지 않고 있습니다. 그나마 쪽지 기능이 있지만 쪽지기능을 사용 </a:t>
            </a:r>
            <a:r>
              <a:rPr lang="ko" altLang="en-US" dirty="0"/>
              <a:t>하려면</a:t>
            </a:r>
            <a:r>
              <a:rPr lang="ko-KR" altLang="en-US" dirty="0"/>
              <a:t> 게시글을 작성</a:t>
            </a:r>
            <a:r>
              <a:rPr lang="ko" altLang="en-US" dirty="0"/>
              <a:t>해야하는</a:t>
            </a:r>
            <a:r>
              <a:rPr lang="ko-KR" altLang="en-US" dirty="0"/>
              <a:t> 등의 번거로운 추가 작업이 필요하므로 원활한 소통에 제약이 있습니다</a:t>
            </a:r>
            <a:r>
              <a:rPr lang="ko" dirty="0"/>
              <a:t>.</a:t>
            </a:r>
            <a:endParaRPr lang="en-US" altLang="ko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추가로 하우스메이트라는 서비스도 있는데 이 서비스는 기숙사 룸메이트 매칭을 위한 서비스가 아닌 자취를 위한 서비스이고 필터링 기능도 빈약</a:t>
            </a:r>
            <a:r>
              <a:rPr lang="ko" altLang="en-US" dirty="0"/>
              <a:t>한</a:t>
            </a:r>
            <a:r>
              <a:rPr lang="ko-KR" altLang="en-US" dirty="0"/>
              <a:t> 편</a:t>
            </a:r>
            <a:r>
              <a:rPr lang="ko" altLang="en-US" dirty="0"/>
              <a:t>이어서</a:t>
            </a:r>
            <a:r>
              <a:rPr lang="ko-KR" altLang="en-US" dirty="0"/>
              <a:t> 저희가 프로그램을 만들게 되었습니다</a:t>
            </a:r>
            <a:r>
              <a:rPr lang="ko" dirty="0"/>
              <a:t>.</a:t>
            </a:r>
            <a:endParaRPr dirty="0"/>
          </a:p>
        </p:txBody>
      </p:sp>
      <p:sp>
        <p:nvSpPr>
          <p:cNvPr id="205" name="Google Shape;205;g1a47d713f0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47d713f0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저희가 만든 프로그램은 앞의 문제점을 해결할 수 있도록 적절한 필터링 기능과 채팅 기능을 구현했습니다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우리 학교 학생임을 인증해야 프로그램을 사용할 수 있도록 구현했는데요</a:t>
            </a:r>
            <a:r>
              <a:rPr lang="en-US" altLang="ko-KR" dirty="0"/>
              <a:t>,</a:t>
            </a:r>
            <a:r>
              <a:rPr lang="ko-KR" altLang="en-US" dirty="0"/>
              <a:t> 함께 보시겠습니다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21" name="Google Shape;221;g1a47d713f0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47d713f0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보셨던 것처럼 첫 로그인 시에는 프로필을 작성해달라는 안내 메시지가 나옵니다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상대방이 본인을 검색할 수 있도록 프로필을 작성해야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33" name="Google Shape;233;g1a47d713f0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a47d713f0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본인 프로필 작성을 마치면 상대방을 검색해서 적절한 룸메이트 후보를 필터링할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동영상 재생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이때 프로필 정보를 체크하여 검색할 수도 있고</a:t>
            </a:r>
            <a:r>
              <a:rPr lang="en-US" altLang="ko-KR" dirty="0"/>
              <a:t>,</a:t>
            </a:r>
            <a:r>
              <a:rPr lang="ko-KR" altLang="en-US" dirty="0"/>
              <a:t> 이름이나 학번 등을 직접 입력하여 검색할 수도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45" name="Google Shape;245;g1a47d713f0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a47d713f0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프로필을 확인한 후에 상대방과 좀 더 디테일한 정보를 공유하고 싶다면 채팅 기능을 활용할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57" name="Google Shape;257;g1a47d713f0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6E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1982762" y="858115"/>
            <a:ext cx="5157000" cy="2723284"/>
          </a:xfrm>
          <a:prstGeom prst="rect">
            <a:avLst/>
          </a:prstGeom>
          <a:solidFill>
            <a:srgbClr val="1C4A9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096885" y="981723"/>
            <a:ext cx="4928754" cy="24840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2096885" y="981723"/>
            <a:ext cx="4928754" cy="12420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5720715" y="981722"/>
            <a:ext cx="1304924" cy="12420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2096885" y="2223723"/>
            <a:ext cx="1466417" cy="12420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2187117" y="1106433"/>
            <a:ext cx="3419475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b="1" i="1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구해줘!</a:t>
            </a:r>
            <a:endParaRPr sz="4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3598184" y="2426783"/>
            <a:ext cx="33876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 b="1" i="1">
                <a:solidFill>
                  <a:srgbClr val="F2F2F2"/>
                </a:solidFill>
              </a:rPr>
              <a:t>룸메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/>
          <p:nvPr/>
        </p:nvSpPr>
        <p:spPr>
          <a:xfrm rot="10800000" flipH="1">
            <a:off x="1982762" y="3582187"/>
            <a:ext cx="5157000" cy="73984"/>
          </a:xfrm>
          <a:prstGeom prst="trapezoid">
            <a:avLst>
              <a:gd name="adj" fmla="val 76825"/>
            </a:avLst>
          </a:prstGeom>
          <a:solidFill>
            <a:srgbClr val="14356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1982762" y="3867974"/>
            <a:ext cx="5157000" cy="350400"/>
          </a:xfrm>
          <a:prstGeom prst="roundRect">
            <a:avLst>
              <a:gd name="adj" fmla="val 50000"/>
            </a:avLst>
          </a:prstGeom>
          <a:solidFill>
            <a:srgbClr val="1C4A98"/>
          </a:solidFill>
          <a:ln>
            <a:noFill/>
          </a:ln>
          <a:effectLst>
            <a:outerShdw dist="63500" dir="5400000" algn="t" rotWithShape="0">
              <a:srgbClr val="14356A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i="1">
                <a:solidFill>
                  <a:srgbClr val="FFC000"/>
                </a:solidFill>
              </a:rPr>
              <a:t>강봉구 정예성 신승헌</a:t>
            </a:r>
            <a:endParaRPr sz="1800" b="1" i="1">
              <a:solidFill>
                <a:srgbClr val="F9F48C"/>
              </a:solidFill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2430290" y="3656171"/>
            <a:ext cx="61017" cy="211804"/>
          </a:xfrm>
          <a:prstGeom prst="rect">
            <a:avLst/>
          </a:prstGeom>
          <a:solidFill>
            <a:srgbClr val="14356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9F4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6630815" y="3650864"/>
            <a:ext cx="61017" cy="211804"/>
          </a:xfrm>
          <a:prstGeom prst="rect">
            <a:avLst/>
          </a:prstGeom>
          <a:solidFill>
            <a:srgbClr val="14356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9F48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25"/>
          <p:cNvGrpSpPr/>
          <p:nvPr/>
        </p:nvGrpSpPr>
        <p:grpSpPr>
          <a:xfrm>
            <a:off x="5921055" y="1177068"/>
            <a:ext cx="899205" cy="795800"/>
            <a:chOff x="7894740" y="1569424"/>
            <a:chExt cx="1198940" cy="1061067"/>
          </a:xfrm>
        </p:grpSpPr>
        <p:sp>
          <p:nvSpPr>
            <p:cNvPr id="141" name="Google Shape;141;p25"/>
            <p:cNvSpPr/>
            <p:nvPr/>
          </p:nvSpPr>
          <p:spPr>
            <a:xfrm>
              <a:off x="8032613" y="1569424"/>
              <a:ext cx="1061067" cy="1061067"/>
            </a:xfrm>
            <a:prstGeom prst="ellipse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8032613" y="1569424"/>
              <a:ext cx="1061067" cy="1061067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7894740" y="1766288"/>
              <a:ext cx="660786" cy="660786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3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</a:t>
              </a:r>
              <a:endParaRPr sz="3300" b="1">
                <a:solidFill>
                  <a:srgbClr val="F9F48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44" name="Google Shape;144;p25"/>
          <p:cNvGrpSpPr/>
          <p:nvPr/>
        </p:nvGrpSpPr>
        <p:grpSpPr>
          <a:xfrm>
            <a:off x="2240782" y="2474192"/>
            <a:ext cx="1220207" cy="789073"/>
            <a:chOff x="2827689" y="3314163"/>
            <a:chExt cx="1626943" cy="1052097"/>
          </a:xfrm>
        </p:grpSpPr>
        <p:sp>
          <p:nvSpPr>
            <p:cNvPr id="145" name="Google Shape;145;p25"/>
            <p:cNvSpPr/>
            <p:nvPr/>
          </p:nvSpPr>
          <p:spPr>
            <a:xfrm flipH="1">
              <a:off x="3065520" y="3550886"/>
              <a:ext cx="74592" cy="815374"/>
            </a:xfrm>
            <a:prstGeom prst="rect">
              <a:avLst/>
            </a:prstGeom>
            <a:solidFill>
              <a:srgbClr val="F9F48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 flipH="1">
              <a:off x="3065520" y="3475286"/>
              <a:ext cx="255550" cy="75600"/>
            </a:xfrm>
            <a:prstGeom prst="rect">
              <a:avLst/>
            </a:prstGeom>
            <a:solidFill>
              <a:srgbClr val="F9F48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 flipH="1">
              <a:off x="3319584" y="3475286"/>
              <a:ext cx="74592" cy="214577"/>
            </a:xfrm>
            <a:prstGeom prst="rect">
              <a:avLst/>
            </a:prstGeom>
            <a:solidFill>
              <a:srgbClr val="F9F48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 rot="2700000" flipH="1">
              <a:off x="3465105" y="3336784"/>
              <a:ext cx="74592" cy="381122"/>
            </a:xfrm>
            <a:prstGeom prst="rect">
              <a:avLst/>
            </a:prstGeom>
            <a:solidFill>
              <a:srgbClr val="F9F48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 rot="10800000" flipH="1">
              <a:off x="3319582" y="3688465"/>
              <a:ext cx="74592" cy="75600"/>
            </a:xfrm>
            <a:prstGeom prst="rtTriangle">
              <a:avLst/>
            </a:prstGeom>
            <a:solidFill>
              <a:srgbClr val="F9F48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 rot="8100000" flipH="1">
              <a:off x="3995187" y="3176599"/>
              <a:ext cx="74592" cy="1119426"/>
            </a:xfrm>
            <a:prstGeom prst="rect">
              <a:avLst/>
            </a:prstGeom>
            <a:solidFill>
              <a:srgbClr val="F9F48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1" name="Google Shape;151;p25"/>
            <p:cNvGrpSpPr/>
            <p:nvPr/>
          </p:nvGrpSpPr>
          <p:grpSpPr>
            <a:xfrm rot="-8100000">
              <a:off x="2918347" y="3904351"/>
              <a:ext cx="76278" cy="288015"/>
              <a:chOff x="2940132" y="3889120"/>
              <a:chExt cx="76278" cy="288015"/>
            </a:xfrm>
          </p:grpSpPr>
          <p:sp>
            <p:nvSpPr>
              <p:cNvPr id="152" name="Google Shape;152;p25"/>
              <p:cNvSpPr/>
              <p:nvPr/>
            </p:nvSpPr>
            <p:spPr>
              <a:xfrm flipH="1">
                <a:off x="2941818" y="3889120"/>
                <a:ext cx="74592" cy="214577"/>
              </a:xfrm>
              <a:prstGeom prst="rect">
                <a:avLst/>
              </a:prstGeom>
              <a:solidFill>
                <a:srgbClr val="F9F48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" name="Google Shape;153;p25"/>
              <p:cNvSpPr/>
              <p:nvPr/>
            </p:nvSpPr>
            <p:spPr>
              <a:xfrm rot="-5400000" flipH="1">
                <a:off x="2940636" y="4102039"/>
                <a:ext cx="74592" cy="75600"/>
              </a:xfrm>
              <a:prstGeom prst="rtTriangle">
                <a:avLst/>
              </a:prstGeom>
              <a:solidFill>
                <a:srgbClr val="F9F48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54" name="Google Shape;154;p25"/>
            <p:cNvSpPr/>
            <p:nvPr/>
          </p:nvSpPr>
          <p:spPr>
            <a:xfrm flipH="1">
              <a:off x="4157817" y="4045967"/>
              <a:ext cx="74592" cy="320293"/>
            </a:xfrm>
            <a:prstGeom prst="rect">
              <a:avLst/>
            </a:prstGeom>
            <a:solidFill>
              <a:srgbClr val="F9F48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 rot="5400000" flipH="1">
              <a:off x="4157313" y="3970871"/>
              <a:ext cx="74592" cy="75600"/>
            </a:xfrm>
            <a:prstGeom prst="rtTriangle">
              <a:avLst/>
            </a:prstGeom>
            <a:solidFill>
              <a:srgbClr val="F9F48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3277949" y="3894369"/>
              <a:ext cx="574156" cy="423207"/>
            </a:xfrm>
            <a:prstGeom prst="rect">
              <a:avLst/>
            </a:prstGeom>
            <a:solidFill>
              <a:srgbClr val="1C4A98"/>
            </a:solidFill>
            <a:ln w="1270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b="1">
                <a:solidFill>
                  <a:srgbClr val="F9F48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3445813" y="3968042"/>
              <a:ext cx="348089" cy="280372"/>
            </a:xfrm>
            <a:prstGeom prst="rect">
              <a:avLst/>
            </a:prstGeom>
            <a:solidFill>
              <a:srgbClr val="1C4A98"/>
            </a:solidFill>
            <a:ln w="1270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b="1">
                <a:solidFill>
                  <a:srgbClr val="F9F48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3339698" y="3968987"/>
              <a:ext cx="74832" cy="45719"/>
            </a:xfrm>
            <a:prstGeom prst="rect">
              <a:avLst/>
            </a:prstGeom>
            <a:solidFill>
              <a:srgbClr val="1C4A98"/>
            </a:solidFill>
            <a:ln w="1270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b="1">
                <a:solidFill>
                  <a:srgbClr val="F9F48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3339698" y="4045967"/>
              <a:ext cx="74832" cy="45719"/>
            </a:xfrm>
            <a:prstGeom prst="rect">
              <a:avLst/>
            </a:prstGeom>
            <a:solidFill>
              <a:srgbClr val="1C4A98"/>
            </a:solidFill>
            <a:ln w="1270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b="1">
                <a:solidFill>
                  <a:srgbClr val="F9F48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3339698" y="4122947"/>
              <a:ext cx="74832" cy="45719"/>
            </a:xfrm>
            <a:prstGeom prst="rect">
              <a:avLst/>
            </a:prstGeom>
            <a:solidFill>
              <a:srgbClr val="1C4A98"/>
            </a:solidFill>
            <a:ln w="1270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b="1">
                <a:solidFill>
                  <a:srgbClr val="F9F48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3339698" y="4202695"/>
              <a:ext cx="74832" cy="45719"/>
            </a:xfrm>
            <a:prstGeom prst="rect">
              <a:avLst/>
            </a:prstGeom>
            <a:solidFill>
              <a:srgbClr val="1C4A98"/>
            </a:solidFill>
            <a:ln w="1270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300" b="1">
                <a:solidFill>
                  <a:srgbClr val="F9F48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 rot="-1800000">
              <a:off x="3545525" y="4032954"/>
              <a:ext cx="129621" cy="171698"/>
            </a:xfrm>
            <a:custGeom>
              <a:avLst/>
              <a:gdLst/>
              <a:ahLst/>
              <a:cxnLst/>
              <a:rect l="l" t="t" r="r" b="b"/>
              <a:pathLst>
                <a:path w="282574" h="374302" extrusionOk="0">
                  <a:moveTo>
                    <a:pt x="141287" y="0"/>
                  </a:moveTo>
                  <a:lnTo>
                    <a:pt x="282574" y="374302"/>
                  </a:lnTo>
                  <a:lnTo>
                    <a:pt x="282572" y="374302"/>
                  </a:lnTo>
                  <a:lnTo>
                    <a:pt x="141285" y="288324"/>
                  </a:lnTo>
                  <a:lnTo>
                    <a:pt x="0" y="374301"/>
                  </a:lnTo>
                  <a:close/>
                </a:path>
              </a:pathLst>
            </a:custGeom>
            <a:solidFill>
              <a:srgbClr val="F9F48C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동작 - 룸메이트 신청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34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273" name="Google Shape;273;p34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4" name="Google Shape;274;p34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275" name="Google Shape;275;p34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78" name="Google Shape;278;p34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신청">
            <a:hlinkClick r:id="" action="ppaction://media"/>
            <a:extLst>
              <a:ext uri="{FF2B5EF4-FFF2-40B4-BE49-F238E27FC236}">
                <a16:creationId xmlns:a16="http://schemas.microsoft.com/office/drawing/2014/main" id="{06704968-C16B-FE46-23AA-C387A35647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5510" y="1100283"/>
            <a:ext cx="6400000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사용 툴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35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285" name="Google Shape;285;p35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86" name="Google Shape;286;p35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287" name="Google Shape;287;p35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90" name="Google Shape;290;p35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512" y="1769700"/>
            <a:ext cx="2307800" cy="2319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00" y="1711150"/>
            <a:ext cx="2106286" cy="23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550" y="1777825"/>
            <a:ext cx="2303448" cy="230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원리 - DB 관리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9" name="Google Shape;299;p36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300" name="Google Shape;300;p36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1" name="Google Shape;301;p36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302" name="Google Shape;302;p36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3" name="Google Shape;303;p36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4" name="Google Shape;304;p36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05" name="Google Shape;305;p36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회원가입 시 DB에 새 행 추가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로그인 시</a:t>
            </a:r>
            <a:r>
              <a:rPr lang="ko" altLang="en-US" sz="1800" b="1" dirty="0">
                <a:solidFill>
                  <a:schemeClr val="lt1"/>
                </a:solidFill>
              </a:rPr>
              <a:t>도</a:t>
            </a:r>
            <a:r>
              <a:rPr lang="ko-KR" altLang="en-US" sz="1800" b="1" dirty="0">
                <a:solidFill>
                  <a:schemeClr val="lt1"/>
                </a:solidFill>
              </a:rPr>
              <a:t> 시</a:t>
            </a:r>
            <a:r>
              <a:rPr lang="ko" sz="1800" b="1" dirty="0">
                <a:solidFill>
                  <a:schemeClr val="lt1"/>
                </a:solidFill>
              </a:rPr>
              <a:t> DB에 입력받은 ID가 존재하고 PW가 일치하는지 확인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프로필 작성 시 DB 업데이트</a:t>
            </a:r>
            <a:endParaRPr sz="1500" b="1" dirty="0">
              <a:solidFill>
                <a:schemeClr val="lt1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4F9D83B-097E-4A7E-01D8-8AF02EA5C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03" t="15737" r="849" b="5617"/>
          <a:stretch/>
        </p:blipFill>
        <p:spPr>
          <a:xfrm>
            <a:off x="2382981" y="1176887"/>
            <a:ext cx="4359563" cy="2265016"/>
          </a:xfrm>
          <a:prstGeom prst="rect">
            <a:avLst/>
          </a:prstGeom>
          <a:ln w="69850">
            <a:solidFill>
              <a:srgbClr val="F9F48C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원리 - 검색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37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312" name="Google Shape;312;p37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3" name="Google Shape;313;p37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314" name="Google Shape;314;p37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5" name="Google Shape;315;p37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6" name="Google Shape;316;p37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17" name="Google Shape;317;p37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altLang="en-US" sz="1800" b="1" dirty="0">
                <a:solidFill>
                  <a:schemeClr val="lt1"/>
                </a:solidFill>
              </a:rPr>
              <a:t>사용자의</a:t>
            </a:r>
            <a:r>
              <a:rPr lang="ko-KR" altLang="en-US" sz="1800" b="1" dirty="0">
                <a:solidFill>
                  <a:schemeClr val="lt1"/>
                </a:solidFill>
              </a:rPr>
              <a:t> 입력에 따라</a:t>
            </a:r>
            <a:r>
              <a:rPr lang="ko" sz="1800" b="1" dirty="0">
                <a:solidFill>
                  <a:schemeClr val="lt1"/>
                </a:solidFill>
              </a:rPr>
              <a:t> 쿼리를 수정해 재탐색한 결과 목록 나열</a:t>
            </a:r>
            <a:endParaRPr sz="1800" b="1" dirty="0">
              <a:solidFill>
                <a:schemeClr val="lt1"/>
              </a:solidFill>
            </a:endParaRPr>
          </a:p>
        </p:txBody>
      </p:sp>
      <p:pic>
        <p:nvPicPr>
          <p:cNvPr id="3" name="그림 2" descr="텍스트, 모니터, 스크린샷, 노트북이(가) 표시된 사진&#10;&#10;자동 생성된 설명">
            <a:extLst>
              <a:ext uri="{FF2B5EF4-FFF2-40B4-BE49-F238E27FC236}">
                <a16:creationId xmlns:a16="http://schemas.microsoft.com/office/drawing/2014/main" id="{FBBDF100-DAA8-153A-008E-B338D789C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5" t="28140" r="15080" b="44860"/>
          <a:stretch/>
        </p:blipFill>
        <p:spPr>
          <a:xfrm>
            <a:off x="489294" y="1172283"/>
            <a:ext cx="8165412" cy="1728000"/>
          </a:xfrm>
          <a:prstGeom prst="rect">
            <a:avLst/>
          </a:prstGeom>
          <a:ln w="69850">
            <a:solidFill>
              <a:srgbClr val="F9F48C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원리 - 채팅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38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324" name="Google Shape;324;p38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25" name="Google Shape;325;p38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326" name="Google Shape;326;p38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7" name="Google Shape;327;p38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" name="Google Shape;328;p38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29" name="Google Shape;329;p38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endParaRPr lang="en-US" altLang="ko"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서버</a:t>
            </a:r>
            <a:r>
              <a:rPr lang="ko" altLang="en-US" sz="1800" b="1" dirty="0">
                <a:solidFill>
                  <a:schemeClr val="lt1"/>
                </a:solidFill>
              </a:rPr>
              <a:t>에서</a:t>
            </a:r>
            <a:r>
              <a:rPr lang="ko" sz="1800" b="1" dirty="0">
                <a:solidFill>
                  <a:schemeClr val="lt1"/>
                </a:solidFill>
              </a:rPr>
              <a:t> 현재 접속 중인 클라이언트들</a:t>
            </a:r>
            <a:r>
              <a:rPr lang="ko" altLang="en-US" sz="1800" b="1" dirty="0">
                <a:solidFill>
                  <a:schemeClr val="lt1"/>
                </a:solidFill>
              </a:rPr>
              <a:t>의</a:t>
            </a:r>
            <a:r>
              <a:rPr lang="ko-KR" altLang="en-US" sz="1800" b="1" dirty="0">
                <a:solidFill>
                  <a:schemeClr val="lt1"/>
                </a:solidFill>
              </a:rPr>
              <a:t> 요청을 받아</a:t>
            </a:r>
            <a:r>
              <a:rPr lang="ko" sz="1800" b="1" dirty="0">
                <a:solidFill>
                  <a:schemeClr val="lt1"/>
                </a:solidFill>
              </a:rPr>
              <a:t> 소통할 수 있도록 쓰레드 할당</a:t>
            </a:r>
            <a:endParaRPr sz="1800" b="1" dirty="0">
              <a:solidFill>
                <a:schemeClr val="lt1"/>
              </a:solidFill>
            </a:endParaRPr>
          </a:p>
        </p:txBody>
      </p:sp>
      <p:pic>
        <p:nvPicPr>
          <p:cNvPr id="1026" name="Picture 2" descr="네트워크] 싱글스레드 서버와 멀티스레드 서버">
            <a:extLst>
              <a:ext uri="{FF2B5EF4-FFF2-40B4-BE49-F238E27FC236}">
                <a16:creationId xmlns:a16="http://schemas.microsoft.com/office/drawing/2014/main" id="{87008BE9-2386-B45E-8C92-28CE64F12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77" y="1131750"/>
            <a:ext cx="5188865" cy="2880000"/>
          </a:xfrm>
          <a:prstGeom prst="rect">
            <a:avLst/>
          </a:prstGeom>
          <a:noFill/>
          <a:ln w="69850">
            <a:solidFill>
              <a:srgbClr val="F9F48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 dirty="0">
                <a:solidFill>
                  <a:srgbClr val="F2F2F2"/>
                </a:solidFill>
              </a:rPr>
              <a:t>한계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39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336" name="Google Shape;336;p39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37" name="Google Shape;337;p39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338" name="Google Shape;338;p39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39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41" name="Google Shape;341;p39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양쪽 클라이언트가 모두 온라인이어야 함</a:t>
            </a:r>
            <a:r>
              <a:rPr lang="en-US" altLang="ko" sz="1800" b="1" dirty="0">
                <a:solidFill>
                  <a:schemeClr val="lt1"/>
                </a:solidFill>
              </a:rPr>
              <a:t>:</a:t>
            </a:r>
            <a:r>
              <a:rPr lang="ko-KR" altLang="en-US" sz="1800" b="1" dirty="0">
                <a:solidFill>
                  <a:schemeClr val="lt1"/>
                </a:solidFill>
              </a:rPr>
              <a:t> 채팅 로그를 통해 상대 클라이언트가 </a:t>
            </a:r>
            <a:r>
              <a:rPr lang="ko-KR" altLang="en-US" sz="1800" b="1" dirty="0" err="1">
                <a:solidFill>
                  <a:schemeClr val="lt1"/>
                </a:solidFill>
              </a:rPr>
              <a:t>오프라인이어도</a:t>
            </a:r>
            <a:r>
              <a:rPr lang="ko-KR" altLang="en-US" sz="1800" b="1" dirty="0">
                <a:solidFill>
                  <a:schemeClr val="lt1"/>
                </a:solidFill>
              </a:rPr>
              <a:t> 동작하도록 구현할 필요가 있음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아쉬운 UI (채팅, 프로필)</a:t>
            </a:r>
            <a:endParaRPr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발전 방향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40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348" name="Google Shape;348;p40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49" name="Google Shape;349;p40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350" name="Google Shape;350;p40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1" name="Google Shape;351;p40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53" name="Google Shape;353;p40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ko" altLang="en-US" sz="1800" b="1" dirty="0">
                <a:solidFill>
                  <a:schemeClr val="lt1"/>
                </a:solidFill>
              </a:rPr>
              <a:t>디테일</a:t>
            </a:r>
            <a:r>
              <a:rPr lang="ko-KR" altLang="en-US" sz="1800" b="1" dirty="0">
                <a:solidFill>
                  <a:schemeClr val="lt1"/>
                </a:solidFill>
              </a:rPr>
              <a:t> </a:t>
            </a:r>
            <a:r>
              <a:rPr lang="en-US" altLang="ko" sz="1800" b="1" dirty="0">
                <a:solidFill>
                  <a:schemeClr val="lt1"/>
                </a:solidFill>
              </a:rPr>
              <a:t>(</a:t>
            </a:r>
            <a:r>
              <a:rPr lang="ko" sz="1800" b="1" dirty="0">
                <a:solidFill>
                  <a:schemeClr val="lt1"/>
                </a:solidFill>
              </a:rPr>
              <a:t>서로 동의 하에 룸메</a:t>
            </a:r>
            <a:r>
              <a:rPr lang="ko" altLang="en-US" sz="1800" b="1" dirty="0">
                <a:solidFill>
                  <a:schemeClr val="lt1"/>
                </a:solidFill>
              </a:rPr>
              <a:t>이트</a:t>
            </a:r>
            <a:r>
              <a:rPr lang="ko" sz="1800" b="1" dirty="0">
                <a:solidFill>
                  <a:schemeClr val="lt1"/>
                </a:solidFill>
              </a:rPr>
              <a:t> 취소</a:t>
            </a:r>
            <a:r>
              <a:rPr lang="en-US" altLang="ko" sz="1800" b="1" dirty="0">
                <a:solidFill>
                  <a:schemeClr val="lt1"/>
                </a:solidFill>
              </a:rPr>
              <a:t>)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타 학교</a:t>
            </a:r>
            <a:r>
              <a:rPr lang="ko-KR" altLang="en-US" sz="1800" b="1" dirty="0">
                <a:solidFill>
                  <a:schemeClr val="lt1"/>
                </a:solidFill>
              </a:rPr>
              <a:t> </a:t>
            </a:r>
            <a:r>
              <a:rPr lang="ko" altLang="en-US" sz="1800" b="1" dirty="0">
                <a:solidFill>
                  <a:schemeClr val="lt1"/>
                </a:solidFill>
              </a:rPr>
              <a:t>기숙사까지</a:t>
            </a:r>
            <a:r>
              <a:rPr lang="ko" sz="1800" b="1" dirty="0">
                <a:solidFill>
                  <a:schemeClr val="lt1"/>
                </a:solidFill>
              </a:rPr>
              <a:t> 확장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매칭된 클라이언트들에 대한 데이터를 관리할 수 있는 차트</a:t>
            </a:r>
            <a:r>
              <a:rPr lang="ko" altLang="en-US" sz="1800" b="1" dirty="0">
                <a:solidFill>
                  <a:schemeClr val="lt1"/>
                </a:solidFill>
              </a:rPr>
              <a:t> 추가</a:t>
            </a:r>
            <a:endParaRPr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개요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26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169" name="Google Shape;169;p26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0" name="Google Shape;170;p26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171" name="Google Shape;171;p26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74" name="Google Shape;174;p26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기숙사 입주 희망자들</a:t>
            </a:r>
            <a:r>
              <a:rPr lang="ko" altLang="en-US" sz="1800" b="1" dirty="0">
                <a:solidFill>
                  <a:schemeClr val="lt1"/>
                </a:solidFill>
              </a:rPr>
              <a:t>이</a:t>
            </a:r>
            <a:r>
              <a:rPr lang="ko-KR" altLang="en-US" sz="1800" b="1" dirty="0">
                <a:solidFill>
                  <a:schemeClr val="lt1"/>
                </a:solidFill>
              </a:rPr>
              <a:t> 선호하는</a:t>
            </a:r>
            <a:r>
              <a:rPr lang="ko" sz="1800" b="1" dirty="0">
                <a:solidFill>
                  <a:schemeClr val="lt1"/>
                </a:solidFill>
              </a:rPr>
              <a:t> 유형의 룸메이트를 찾아주는 프로그램</a:t>
            </a:r>
            <a:endParaRPr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271010" y="330511"/>
            <a:ext cx="8588971" cy="556457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목차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27"/>
          <p:cNvGrpSpPr/>
          <p:nvPr/>
        </p:nvGrpSpPr>
        <p:grpSpPr>
          <a:xfrm>
            <a:off x="8257912" y="330511"/>
            <a:ext cx="608995" cy="546979"/>
            <a:chOff x="11010549" y="440681"/>
            <a:chExt cx="811993" cy="729305"/>
          </a:xfrm>
        </p:grpSpPr>
        <p:sp>
          <p:nvSpPr>
            <p:cNvPr id="181" name="Google Shape;181;p27"/>
            <p:cNvSpPr/>
            <p:nvPr/>
          </p:nvSpPr>
          <p:spPr>
            <a:xfrm>
              <a:off x="11010549" y="440681"/>
              <a:ext cx="811993" cy="729305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82" name="Google Shape;182;p27"/>
            <p:cNvGrpSpPr/>
            <p:nvPr/>
          </p:nvGrpSpPr>
          <p:grpSpPr>
            <a:xfrm>
              <a:off x="11155849" y="567199"/>
              <a:ext cx="538153" cy="476268"/>
              <a:chOff x="10238929" y="701142"/>
              <a:chExt cx="1198940" cy="1061067"/>
            </a:xfrm>
          </p:grpSpPr>
          <p:sp>
            <p:nvSpPr>
              <p:cNvPr id="183" name="Google Shape;183;p27"/>
              <p:cNvSpPr/>
              <p:nvPr/>
            </p:nvSpPr>
            <p:spPr>
              <a:xfrm>
                <a:off x="10376802" y="701142"/>
                <a:ext cx="1061067" cy="1061067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10376802" y="701142"/>
                <a:ext cx="1061067" cy="1061067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10238929" y="898006"/>
                <a:ext cx="660786" cy="660786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86" name="Google Shape;186;p27"/>
          <p:cNvSpPr/>
          <p:nvPr/>
        </p:nvSpPr>
        <p:spPr>
          <a:xfrm>
            <a:off x="271010" y="875283"/>
            <a:ext cx="8595896" cy="4050008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동기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동작 (시연)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원리 (아이디어)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-KR" altLang="en-US" sz="1800" b="1" dirty="0">
                <a:solidFill>
                  <a:schemeClr val="lt1"/>
                </a:solidFill>
              </a:rPr>
              <a:t>한계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발전 방향</a:t>
            </a:r>
            <a:endParaRPr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동기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8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193" name="Google Shape;193;p28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4" name="Google Shape;194;p28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195" name="Google Shape;195;p28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28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7" name="Google Shape;197;p28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98" name="Google Shape;198;p28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lt1"/>
              </a:solidFill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50" y="1133150"/>
            <a:ext cx="2160000" cy="216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075" y="1133150"/>
            <a:ext cx="3375771" cy="216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01" name="Google Shape;201;p28"/>
          <p:cNvSpPr/>
          <p:nvPr/>
        </p:nvSpPr>
        <p:spPr>
          <a:xfrm>
            <a:off x="3330613" y="1990275"/>
            <a:ext cx="1254000" cy="65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446100" y="3539300"/>
            <a:ext cx="82518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허술한 기존 기숙사 룸메이트 선정방식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ko" sz="1800" b="1" dirty="0">
                <a:solidFill>
                  <a:schemeClr val="lt1"/>
                </a:solidFill>
              </a:rPr>
              <a:t>비슷한 문제를 가진 학생들을 위해 구체적이고 능동적인 룸메이트 배정 방식을 도입한 서비스를 만들게 됨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사전 조사 (유사 서비스)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209" name="Google Shape;209;p29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0" name="Google Shape;210;p29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211" name="Google Shape;211;p29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14" name="Google Shape;214;p29"/>
          <p:cNvSpPr/>
          <p:nvPr/>
        </p:nvSpPr>
        <p:spPr>
          <a:xfrm>
            <a:off x="271000" y="887000"/>
            <a:ext cx="8595900" cy="40413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15" name="Google Shape;215;p29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07" y="1193131"/>
            <a:ext cx="3600000" cy="2290909"/>
          </a:xfrm>
          <a:prstGeom prst="rect">
            <a:avLst/>
          </a:prstGeom>
          <a:noFill/>
          <a:ln w="69850">
            <a:solidFill>
              <a:srgbClr val="F9F48C"/>
            </a:solidFill>
          </a:ln>
        </p:spPr>
      </p:pic>
      <p:pic>
        <p:nvPicPr>
          <p:cNvPr id="216" name="Google Shape;216;p29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15" y="1193131"/>
            <a:ext cx="3600000" cy="2290909"/>
          </a:xfrm>
          <a:prstGeom prst="rect">
            <a:avLst/>
          </a:prstGeom>
          <a:noFill/>
          <a:ln w="69850">
            <a:solidFill>
              <a:srgbClr val="F9F48C"/>
            </a:solidFill>
          </a:ln>
        </p:spPr>
      </p:pic>
      <p:sp>
        <p:nvSpPr>
          <p:cNvPr id="217" name="Google Shape;217;p29"/>
          <p:cNvSpPr txBox="1"/>
          <p:nvPr/>
        </p:nvSpPr>
        <p:spPr>
          <a:xfrm>
            <a:off x="632400" y="3835087"/>
            <a:ext cx="393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lt1"/>
                </a:solidFill>
              </a:rPr>
              <a:t>에브리타임: 룸메이트 매칭을 위한 특별한 기능 부재</a:t>
            </a:r>
            <a:endParaRPr sz="1800" b="1" dirty="0">
              <a:solidFill>
                <a:schemeClr val="lt1"/>
              </a:solidFill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4629616" y="3838380"/>
            <a:ext cx="396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solidFill>
                  <a:schemeClr val="lt1"/>
                </a:solidFill>
              </a:rPr>
              <a:t>하우스메이트: 자취관련 서비스, 필터링기능 빈약</a:t>
            </a:r>
            <a:endParaRPr sz="18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동작 - 회원가입 및 로그인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30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225" name="Google Shape;225;p30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26" name="Google Shape;226;p30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227" name="Google Shape;227;p30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8" name="Google Shape;228;p30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9" name="Google Shape;229;p30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30" name="Google Shape;230;p30"/>
          <p:cNvSpPr/>
          <p:nvPr/>
        </p:nvSpPr>
        <p:spPr>
          <a:xfrm>
            <a:off x="271000" y="875275"/>
            <a:ext cx="8595900" cy="40806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회원가입및로그인">
            <a:hlinkClick r:id="" action="ppaction://media"/>
            <a:extLst>
              <a:ext uri="{FF2B5EF4-FFF2-40B4-BE49-F238E27FC236}">
                <a16:creationId xmlns:a16="http://schemas.microsoft.com/office/drawing/2014/main" id="{8767AF20-824A-1BF5-4722-44899FB580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2000" y="1115575"/>
            <a:ext cx="6400000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동작 - 프로필 작성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31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237" name="Google Shape;237;p31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38" name="Google Shape;238;p31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239" name="Google Shape;239;p31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0" name="Google Shape;240;p31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1" name="Google Shape;241;p31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42" name="Google Shape;242;p31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프로필작성">
            <a:hlinkClick r:id="" action="ppaction://media"/>
            <a:extLst>
              <a:ext uri="{FF2B5EF4-FFF2-40B4-BE49-F238E27FC236}">
                <a16:creationId xmlns:a16="http://schemas.microsoft.com/office/drawing/2014/main" id="{7F4663C7-EA99-89B7-3C46-500227F1FE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2000" y="1106147"/>
            <a:ext cx="6400000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동작 - 프로필 검색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32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249" name="Google Shape;249;p32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50" name="Google Shape;250;p32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251" name="Google Shape;251;p32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2" name="Google Shape;252;p32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3" name="Google Shape;253;p32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4" name="Google Shape;254;p32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프로필검색">
            <a:hlinkClick r:id="" action="ppaction://media"/>
            <a:extLst>
              <a:ext uri="{FF2B5EF4-FFF2-40B4-BE49-F238E27FC236}">
                <a16:creationId xmlns:a16="http://schemas.microsoft.com/office/drawing/2014/main" id="{96A97A2B-534C-969B-6F78-88568A52DC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2000" y="1099918"/>
            <a:ext cx="6400000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8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/>
          <p:nvPr/>
        </p:nvSpPr>
        <p:spPr>
          <a:xfrm>
            <a:off x="271010" y="330511"/>
            <a:ext cx="8589000" cy="556500"/>
          </a:xfrm>
          <a:prstGeom prst="rect">
            <a:avLst/>
          </a:prstGeom>
          <a:solidFill>
            <a:srgbClr val="1C4A98"/>
          </a:solidFill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i="1">
                <a:solidFill>
                  <a:srgbClr val="F2F2F2"/>
                </a:solidFill>
              </a:rPr>
              <a:t>동작 - 채팅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" name="Google Shape;260;p33"/>
          <p:cNvGrpSpPr/>
          <p:nvPr/>
        </p:nvGrpSpPr>
        <p:grpSpPr>
          <a:xfrm>
            <a:off x="8257912" y="330511"/>
            <a:ext cx="609075" cy="546975"/>
            <a:chOff x="11010549" y="440681"/>
            <a:chExt cx="812100" cy="729300"/>
          </a:xfrm>
        </p:grpSpPr>
        <p:sp>
          <p:nvSpPr>
            <p:cNvPr id="261" name="Google Shape;261;p33"/>
            <p:cNvSpPr/>
            <p:nvPr/>
          </p:nvSpPr>
          <p:spPr>
            <a:xfrm>
              <a:off x="11010549" y="440681"/>
              <a:ext cx="812100" cy="729300"/>
            </a:xfrm>
            <a:prstGeom prst="rect">
              <a:avLst/>
            </a:prstGeom>
            <a:solidFill>
              <a:srgbClr val="1C4A98"/>
            </a:solidFill>
            <a:ln w="69850" cap="flat" cmpd="sng">
              <a:solidFill>
                <a:srgbClr val="F9F48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2" name="Google Shape;262;p33"/>
            <p:cNvGrpSpPr/>
            <p:nvPr/>
          </p:nvGrpSpPr>
          <p:grpSpPr>
            <a:xfrm>
              <a:off x="11156286" y="567229"/>
              <a:ext cx="538219" cy="476328"/>
              <a:chOff x="10238929" y="701142"/>
              <a:chExt cx="1198973" cy="1061100"/>
            </a:xfrm>
          </p:grpSpPr>
          <p:sp>
            <p:nvSpPr>
              <p:cNvPr id="263" name="Google Shape;263;p33"/>
              <p:cNvSpPr/>
              <p:nvPr/>
            </p:nvSpPr>
            <p:spPr>
              <a:xfrm>
                <a:off x="10376802" y="701142"/>
                <a:ext cx="1061100" cy="1061100"/>
              </a:xfrm>
              <a:prstGeom prst="ellipse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4" name="Google Shape;264;p33"/>
              <p:cNvSpPr/>
              <p:nvPr/>
            </p:nvSpPr>
            <p:spPr>
              <a:xfrm>
                <a:off x="10376802" y="701142"/>
                <a:ext cx="1061100" cy="10611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5" name="Google Shape;265;p33"/>
              <p:cNvSpPr/>
              <p:nvPr/>
            </p:nvSpPr>
            <p:spPr>
              <a:xfrm>
                <a:off x="10238929" y="898006"/>
                <a:ext cx="660900" cy="660900"/>
              </a:xfrm>
              <a:prstGeom prst="rect">
                <a:avLst/>
              </a:prstGeom>
              <a:solidFill>
                <a:srgbClr val="1C4A98"/>
              </a:solidFill>
              <a:ln w="47625" cap="flat" cmpd="sng">
                <a:solidFill>
                  <a:srgbClr val="F9F48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500" b="1">
                    <a:solidFill>
                      <a:srgbClr val="F9F48C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</a:t>
                </a:r>
                <a:endParaRPr sz="1500" b="1">
                  <a:solidFill>
                    <a:srgbClr val="F9F48C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66" name="Google Shape;266;p33"/>
          <p:cNvSpPr/>
          <p:nvPr/>
        </p:nvSpPr>
        <p:spPr>
          <a:xfrm>
            <a:off x="271010" y="875283"/>
            <a:ext cx="8595900" cy="4050000"/>
          </a:xfrm>
          <a:prstGeom prst="rect">
            <a:avLst/>
          </a:prstGeom>
          <a:noFill/>
          <a:ln w="69850" cap="flat" cmpd="sng">
            <a:solidFill>
              <a:srgbClr val="F9F4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채팅">
            <a:hlinkClick r:id="" action="ppaction://media"/>
            <a:extLst>
              <a:ext uri="{FF2B5EF4-FFF2-40B4-BE49-F238E27FC236}">
                <a16:creationId xmlns:a16="http://schemas.microsoft.com/office/drawing/2014/main" id="{3F05D29C-F71D-35D4-19E8-E290D64341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2000" y="1100283"/>
            <a:ext cx="6400000" cy="36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772</Words>
  <Application>Microsoft Macintosh PowerPoint</Application>
  <PresentationFormat>화면 슬라이드 쇼(16:9)</PresentationFormat>
  <Paragraphs>136</Paragraphs>
  <Slides>16</Slides>
  <Notes>16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강봉구</cp:lastModifiedBy>
  <cp:revision>11</cp:revision>
  <dcterms:modified xsi:type="dcterms:W3CDTF">2022-12-09T06:03:07Z</dcterms:modified>
</cp:coreProperties>
</file>